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62" r:id="rId4"/>
    <p:sldId id="257" r:id="rId5"/>
    <p:sldId id="263" r:id="rId6"/>
    <p:sldId id="264" r:id="rId7"/>
    <p:sldId id="265" r:id="rId8"/>
    <p:sldId id="266" r:id="rId9"/>
    <p:sldId id="258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EE423-C2A3-466D-B515-28515F31A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675" y="1950720"/>
            <a:ext cx="8825658" cy="3329581"/>
          </a:xfrm>
        </p:spPr>
        <p:txBody>
          <a:bodyPr/>
          <a:lstStyle/>
          <a:p>
            <a:pPr algn="ctr"/>
            <a:r>
              <a:rPr lang="ru-RU" b="1" dirty="0"/>
              <a:t>ПОЖАРНАЯ БЕЗОПАСНОСТЬ </a:t>
            </a:r>
            <a:br>
              <a:rPr lang="ru-RU" b="1" dirty="0"/>
            </a:br>
            <a:r>
              <a:rPr lang="ru-RU" u="sng" dirty="0"/>
              <a:t>В БЫТУ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DE4DBA-C495-46EE-B28C-16DAF5E2F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4" r="13835"/>
          <a:stretch/>
        </p:blipFill>
        <p:spPr>
          <a:xfrm>
            <a:off x="0" y="0"/>
            <a:ext cx="194056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796CE3-3DDB-40C7-B151-A0DFE6B5D2B2}"/>
              </a:ext>
            </a:extLst>
          </p:cNvPr>
          <p:cNvSpPr txBox="1"/>
          <p:nvPr/>
        </p:nvSpPr>
        <p:spPr>
          <a:xfrm>
            <a:off x="659658" y="265112"/>
            <a:ext cx="857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поведения при пожаре в квартире </a:t>
            </a:r>
            <a:endParaRPr lang="ru-RU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BC4AD1-EC42-455A-AEFF-BDEAB0267D27}"/>
              </a:ext>
            </a:extLst>
          </p:cNvPr>
          <p:cNvSpPr txBox="1"/>
          <p:nvPr/>
        </p:nvSpPr>
        <p:spPr>
          <a:xfrm>
            <a:off x="163302" y="1316604"/>
            <a:ext cx="835077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Сообщите  о пожаре по телефону 01, 112, или с мобильного телефона 101, 112.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Выведите на улицу детей и престарелых.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Попробуйте самостоятельно потушить пожар, используя подручные средства (воду, стиральный порошок, плотную ткань) </a:t>
            </a:r>
            <a:r>
              <a:rPr lang="ru-RU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для детей старшего возраста.</a:t>
            </a:r>
            <a:endParaRPr lang="ru-RU" sz="17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опасности поражения электрическим током отключите электроэнергию (автоматы в щитке на лестничной площадке) </a:t>
            </a:r>
            <a:r>
              <a:rPr lang="ru-RU" sz="1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для детей старшего возраста.</a:t>
            </a:r>
            <a:endParaRPr lang="ru-RU" sz="17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Помните, что легковоспламеняющиеся жидкости тушить водой неэффективно. Лучше всего воспользоваться огнетушителем, стиральным порошком, а при его отсутствии мокрой тряпкой.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Во время пожара необходимо воздержаться от открытия окон и дверей, чтобы не увеличить приток свежего воздуха.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Если в квартире сильно задымлено, и ликвидировать очаги горения своими силами не представляется возможным, немедленно покиньте квартиру, прикрыв за собой дверь.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При невозможности эвакуации из квартиры через лестницу используйте балконную лестницу, а если ее нет, то выйдите на балкон, закрыв плотно за собой дверь, и постарайтесь привлечь к себе внимание прохожих и пожарных.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По возможности организуйте встречу пожарных подразделений, укажите на очаг пожара.</a:t>
            </a:r>
            <a:endParaRPr lang="ru-RU" sz="1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28C8B2-4E8E-49B6-8A67-F60BDBC75E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649186"/>
            <a:ext cx="3305266" cy="3703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55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EE423-C2A3-466D-B515-28515F31A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875" y="5008880"/>
            <a:ext cx="8825658" cy="967381"/>
          </a:xfrm>
        </p:spPr>
        <p:txBody>
          <a:bodyPr/>
          <a:lstStyle/>
          <a:p>
            <a:pPr algn="ctr"/>
            <a:r>
              <a:rPr lang="ru-RU" sz="3600" dirty="0"/>
              <a:t>СПАСИБО ЗА ВНИМАНИЕ 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A92691-5463-4502-B75E-A8173C89C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875" y="2652850"/>
            <a:ext cx="8825658" cy="14416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пожарной охраны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«01», «112»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EE00BD-227E-43FE-986A-D6A39637F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4" r="13835"/>
          <a:stretch/>
        </p:blipFill>
        <p:spPr>
          <a:xfrm>
            <a:off x="4876800" y="101600"/>
            <a:ext cx="194056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9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A92691-5463-4502-B75E-A8173C89C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607169"/>
            <a:ext cx="8825658" cy="175251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Пожары в жилых домах, квартирах возникают, как правило, в результате небрежного, халатного обращения с огнем (курение, применение открытых источников огня и т.д.), из-за неисправности, а также нарушения эксплуатации бытовых электронагревательных приборов, внутриквартирных систем электрооборудования.  Последствия пожара – печальны, но их, как и сам пожар, можно избежать, соблюдая  правила пожарной безопасности.</a:t>
            </a:r>
          </a:p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52BFFDC-24BD-4008-AA77-57018B8D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" y="498314"/>
            <a:ext cx="4930231" cy="35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2DA0E4-1305-4942-8CC2-AE75C17E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8313"/>
            <a:ext cx="4802827" cy="35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BAD484F-D032-403E-8E6C-6049AAE42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706" y="2105763"/>
            <a:ext cx="8825658" cy="2055176"/>
          </a:xfrm>
        </p:spPr>
        <p:txBody>
          <a:bodyPr/>
          <a:lstStyle/>
          <a:p>
            <a:pPr algn="ctr"/>
            <a:r>
              <a:rPr lang="ru-RU" sz="4400" b="1" dirty="0"/>
              <a:t>Основные причины возникновения пожара в доме или в квартире:</a:t>
            </a:r>
          </a:p>
        </p:txBody>
      </p:sp>
    </p:spTree>
    <p:extLst>
      <p:ext uri="{BB962C8B-B14F-4D97-AF65-F5344CB8AC3E}">
        <p14:creationId xmlns:p14="http://schemas.microsoft.com/office/powerpoint/2010/main" val="271273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xmlns="" id="{0CF47FEB-BB0C-4571-879C-3288F59F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3" y="1693437"/>
            <a:ext cx="2552700" cy="20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xmlns="" id="{A9FCA5BD-FFCC-42EB-A37D-549BED00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08" y="1759462"/>
            <a:ext cx="2900726" cy="21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xmlns="" id="{7B99519E-BC74-4BDE-B453-122B77D9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63" y="271925"/>
            <a:ext cx="2552700" cy="25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6B4643F6-1050-49DE-BBE3-EF0CA05B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92" y="2180770"/>
            <a:ext cx="2900726" cy="23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AFBE76-902F-4DCD-99B1-C9A5C225597A}"/>
              </a:ext>
            </a:extLst>
          </p:cNvPr>
          <p:cNvSpPr txBox="1"/>
          <p:nvPr/>
        </p:nvSpPr>
        <p:spPr>
          <a:xfrm>
            <a:off x="429823" y="4048733"/>
            <a:ext cx="2130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нарушения правил эксплуатации 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металлических печей заводского изготовления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70EBF0-CBB2-4070-9E96-34BBC92BBD0F}"/>
              </a:ext>
            </a:extLst>
          </p:cNvPr>
          <p:cNvSpPr txBox="1"/>
          <p:nvPr/>
        </p:nvSpPr>
        <p:spPr>
          <a:xfrm>
            <a:off x="3144896" y="1078561"/>
            <a:ext cx="200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использования печей, имеющих трещины, неисправные дверцы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3EB961-DCC6-4C99-BF6A-9CA2F33DA366}"/>
              </a:ext>
            </a:extLst>
          </p:cNvPr>
          <p:cNvSpPr txBox="1"/>
          <p:nvPr/>
        </p:nvSpPr>
        <p:spPr>
          <a:xfrm>
            <a:off x="5707006" y="2853410"/>
            <a:ext cx="188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применения для разжигания печи бензина и других легковоспламеняющихся жидкостей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55659A-F406-4928-BFAD-038FBDDC2844}"/>
              </a:ext>
            </a:extLst>
          </p:cNvPr>
          <p:cNvSpPr txBox="1"/>
          <p:nvPr/>
        </p:nvSpPr>
        <p:spPr>
          <a:xfrm>
            <a:off x="8101756" y="694094"/>
            <a:ext cx="241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расположенных близко от печи  горючих материалов,  или сушки белья на печи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62" name="Picture 14" descr="Picture background">
            <a:extLst>
              <a:ext uri="{FF2B5EF4-FFF2-40B4-BE49-F238E27FC236}">
                <a16:creationId xmlns:a16="http://schemas.microsoft.com/office/drawing/2014/main" xmlns="" id="{FDE0A5AA-7C19-46A0-8CDC-431B467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27" y="3769431"/>
            <a:ext cx="3124092" cy="234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893B49-C154-40B1-BAE6-A41BFB1C2967}"/>
              </a:ext>
            </a:extLst>
          </p:cNvPr>
          <p:cNvSpPr txBox="1"/>
          <p:nvPr/>
        </p:nvSpPr>
        <p:spPr>
          <a:xfrm>
            <a:off x="4194897" y="5652588"/>
            <a:ext cx="467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оставления топящейся печи без присмотра или поручения для ее присмотра малолетнему ребенку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B0C60-40BE-4BF9-A902-DDA821710FAD}"/>
              </a:ext>
            </a:extLst>
          </p:cNvPr>
          <p:cNvSpPr txBox="1"/>
          <p:nvPr/>
        </p:nvSpPr>
        <p:spPr>
          <a:xfrm>
            <a:off x="141638" y="85839"/>
            <a:ext cx="354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печного отопления в результате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15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955B7F-C2CA-4957-9A45-BBFA1FA3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47" y="1534707"/>
            <a:ext cx="390144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AFBE76-902F-4DCD-99B1-C9A5C225597A}"/>
              </a:ext>
            </a:extLst>
          </p:cNvPr>
          <p:cNvSpPr txBox="1"/>
          <p:nvPr/>
        </p:nvSpPr>
        <p:spPr>
          <a:xfrm>
            <a:off x="264445" y="3935007"/>
            <a:ext cx="21308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н</a:t>
            </a:r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епотушенных спичек, окурков от сигарет, непотушенных свечей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70EBF0-CBB2-4070-9E96-34BBC92BBD0F}"/>
              </a:ext>
            </a:extLst>
          </p:cNvPr>
          <p:cNvSpPr txBox="1"/>
          <p:nvPr/>
        </p:nvSpPr>
        <p:spPr>
          <a:xfrm>
            <a:off x="2979259" y="953652"/>
            <a:ext cx="21195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отогревания огнем факелов и паяльных ламп водопроводных труб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3EB961-DCC6-4C99-BF6A-9CA2F33DA366}"/>
              </a:ext>
            </a:extLst>
          </p:cNvPr>
          <p:cNvSpPr txBox="1"/>
          <p:nvPr/>
        </p:nvSpPr>
        <p:spPr>
          <a:xfrm>
            <a:off x="5863187" y="3418910"/>
            <a:ext cx="18819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костра, разожженного вблизи строения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55659A-F406-4928-BFAD-038FBDDC2844}"/>
              </a:ext>
            </a:extLst>
          </p:cNvPr>
          <p:cNvSpPr txBox="1"/>
          <p:nvPr/>
        </p:nvSpPr>
        <p:spPr>
          <a:xfrm>
            <a:off x="8401854" y="1037967"/>
            <a:ext cx="24160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курения в постели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893B49-C154-40B1-BAE6-A41BFB1C2967}"/>
              </a:ext>
            </a:extLst>
          </p:cNvPr>
          <p:cNvSpPr txBox="1"/>
          <p:nvPr/>
        </p:nvSpPr>
        <p:spPr>
          <a:xfrm>
            <a:off x="2275841" y="5727164"/>
            <a:ext cx="62012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применения керосиновых ламп, свечей, факелов используемых для освещения чердачных помещений, коридоров, - кладовых и различных деревянных хозяйственных построек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B0C60-40BE-4BF9-A902-DDA821710FAD}"/>
              </a:ext>
            </a:extLst>
          </p:cNvPr>
          <p:cNvSpPr txBox="1"/>
          <p:nvPr/>
        </p:nvSpPr>
        <p:spPr>
          <a:xfrm>
            <a:off x="141638" y="85839"/>
            <a:ext cx="354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обращение с огнем из-за: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1064F1-AC41-4CE0-9D1D-E8456AE8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34" y="2189403"/>
            <a:ext cx="3124092" cy="25959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FC5731-2E85-4C4B-9AE7-46953329C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13" y="1529013"/>
            <a:ext cx="2766835" cy="2240417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AE90D956-3874-4CF7-8F40-C0C05A4E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22" y="809017"/>
            <a:ext cx="3124092" cy="25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8B020410-E7C4-4117-BC78-DAA742CD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86" y="4490721"/>
            <a:ext cx="3517662" cy="229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5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AFBE76-902F-4DCD-99B1-C9A5C225597A}"/>
              </a:ext>
            </a:extLst>
          </p:cNvPr>
          <p:cNvSpPr txBox="1"/>
          <p:nvPr/>
        </p:nvSpPr>
        <p:spPr>
          <a:xfrm>
            <a:off x="841502" y="4640136"/>
            <a:ext cx="2130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неисправности электробытовых приборов или электрических сетей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70EBF0-CBB2-4070-9E96-34BBC92BBD0F}"/>
              </a:ext>
            </a:extLst>
          </p:cNvPr>
          <p:cNvSpPr txBox="1"/>
          <p:nvPr/>
        </p:nvSpPr>
        <p:spPr>
          <a:xfrm>
            <a:off x="5270889" y="924263"/>
            <a:ext cx="2119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оставления без присмотра включенными электроприборов - утюгов, электрических  плит, электронагреватели и др.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3EB961-DCC6-4C99-BF6A-9CA2F33DA366}"/>
              </a:ext>
            </a:extLst>
          </p:cNvPr>
          <p:cNvSpPr txBox="1"/>
          <p:nvPr/>
        </p:nvSpPr>
        <p:spPr>
          <a:xfrm>
            <a:off x="9532908" y="3762973"/>
            <a:ext cx="18819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неправильной эксплуатации электроприборов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B0C60-40BE-4BF9-A902-DDA821710FAD}"/>
              </a:ext>
            </a:extLst>
          </p:cNvPr>
          <p:cNvSpPr txBox="1"/>
          <p:nvPr/>
        </p:nvSpPr>
        <p:spPr>
          <a:xfrm>
            <a:off x="141638" y="85839"/>
            <a:ext cx="430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Нарушение правил пользования электрическими приборами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результате: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39BAB9-0E5B-439E-8A9E-1FEC63E3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08" y="1626598"/>
            <a:ext cx="4153672" cy="2765615"/>
          </a:xfrm>
          <a:prstGeom prst="rect">
            <a:avLst/>
          </a:prstGeom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688550DC-44FA-40BC-8862-A44C3C49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9" y="3622660"/>
            <a:ext cx="3643021" cy="28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xmlns="" id="{BD1DD21B-55E7-425C-964B-076CBDA9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43" y="686003"/>
            <a:ext cx="4262919" cy="28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AFBE76-902F-4DCD-99B1-C9A5C225597A}"/>
              </a:ext>
            </a:extLst>
          </p:cNvPr>
          <p:cNvSpPr txBox="1"/>
          <p:nvPr/>
        </p:nvSpPr>
        <p:spPr>
          <a:xfrm>
            <a:off x="0" y="3662892"/>
            <a:ext cx="42770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включение в одну розетку одновременно нескольких бытовых приборов, в результате чего  возникает - перегрузка, нагрев проводов и воспламенение изоляции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3EB961-DCC6-4C99-BF6A-9CA2F33DA366}"/>
              </a:ext>
            </a:extLst>
          </p:cNvPr>
          <p:cNvSpPr txBox="1"/>
          <p:nvPr/>
        </p:nvSpPr>
        <p:spPr>
          <a:xfrm>
            <a:off x="4277076" y="5080506"/>
            <a:ext cx="366715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старая, ветхая проводка, провода без изоляции, крепление проводов гвоздями, неправильное - соединение проводов (в скрутку); все это может привести к  короткому замыканию и воспламенению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55659A-F406-4928-BFAD-038FBDDC2844}"/>
              </a:ext>
            </a:extLst>
          </p:cNvPr>
          <p:cNvSpPr txBox="1"/>
          <p:nvPr/>
        </p:nvSpPr>
        <p:spPr>
          <a:xfrm>
            <a:off x="7061200" y="938803"/>
            <a:ext cx="321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перегрузка, нагрев проводов и воспламенение изоляции</a:t>
            </a:r>
            <a:r>
              <a:rPr lang="ru-RU" sz="1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B0C60-40BE-4BF9-A902-DDA821710FAD}"/>
              </a:ext>
            </a:extLst>
          </p:cNvPr>
          <p:cNvSpPr txBox="1"/>
          <p:nvPr/>
        </p:nvSpPr>
        <p:spPr>
          <a:xfrm>
            <a:off x="141638" y="85839"/>
            <a:ext cx="595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Неисправность электропроводки или неправильная эксплуатация электросети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72E2FE3D-966D-4887-B190-BBE09389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" y="1336570"/>
            <a:ext cx="6046153" cy="23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xmlns="" id="{CE286084-4E2C-4458-B3A3-F0822527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8" y="5080506"/>
            <a:ext cx="4064000" cy="16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xmlns="" id="{54737C87-D45C-44A1-8AE0-C6F55FD0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64" y="4802187"/>
            <a:ext cx="4135685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3BA4AC-7BFC-40FB-92AE-9F7FB67E4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85134"/>
            <a:ext cx="5486400" cy="28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55659A-F406-4928-BFAD-038FBDDC2844}"/>
              </a:ext>
            </a:extLst>
          </p:cNvPr>
          <p:cNvSpPr txBox="1"/>
          <p:nvPr/>
        </p:nvSpPr>
        <p:spPr>
          <a:xfrm>
            <a:off x="447712" y="1697672"/>
            <a:ext cx="394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Основная причина этих пожаров - утечка газа и дальнейшее его воспламенение следствием которой является взрыв газа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4B0C60-40BE-4BF9-A902-DDA821710FAD}"/>
              </a:ext>
            </a:extLst>
          </p:cNvPr>
          <p:cNvSpPr txBox="1"/>
          <p:nvPr/>
        </p:nvSpPr>
        <p:spPr>
          <a:xfrm>
            <a:off x="0" y="124919"/>
            <a:ext cx="614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Пожары от бытовых газовых приборов: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54E5235B-0173-449B-8D5C-C87992BF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3277593"/>
            <a:ext cx="5233670" cy="31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xmlns="" id="{93AF4BEA-BD62-49A7-AFE3-770FE73F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277593"/>
            <a:ext cx="5151438" cy="31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A98CA7-4CBD-4FA9-AFD1-C27335FA14F2}"/>
              </a:ext>
            </a:extLst>
          </p:cNvPr>
          <p:cNvSpPr txBox="1"/>
          <p:nvPr/>
        </p:nvSpPr>
        <p:spPr>
          <a:xfrm>
            <a:off x="4928342" y="654816"/>
            <a:ext cx="7263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только вы почувствовали  запаха газа в помещении: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нельзя зажигать спички, зажигалки, включать или выключать электрические выключатели, входить в помещение с открытым огнем или с папиросой - все это может вызвать взрыв газа;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закрыть кран газовой плиты, если он открыт,  тщательно проветрить помещение;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немедленно сообщить об утечке газа  в единую службу спасения по телефону  112;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газифицированных помещениях рекомендуется каждое утро проветривать помещения, в которых установлены газовые плиты, счетчики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4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796CE3-3DDB-40C7-B151-A0DFE6B5D2B2}"/>
              </a:ext>
            </a:extLst>
          </p:cNvPr>
          <p:cNvSpPr txBox="1"/>
          <p:nvPr/>
        </p:nvSpPr>
        <p:spPr>
          <a:xfrm>
            <a:off x="2936240" y="590232"/>
            <a:ext cx="529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что НЕЛЬЗЯ делать при пожаре</a:t>
            </a:r>
            <a:endParaRPr lang="ru-RU" sz="24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BC4AD1-EC42-455A-AEFF-BDEAB0267D27}"/>
              </a:ext>
            </a:extLst>
          </p:cNvPr>
          <p:cNvSpPr txBox="1"/>
          <p:nvPr/>
        </p:nvSpPr>
        <p:spPr>
          <a:xfrm>
            <a:off x="2144502" y="1630176"/>
            <a:ext cx="75582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Бороться с пламенем самостоятельно, не вызвав пожарных (если Вы не справились с огнем за несколько секунд, его распространение приведет к большому пожару).</a:t>
            </a:r>
          </a:p>
          <a:p>
            <a:pPr marL="342900" indent="-342900" algn="just">
              <a:buAutoNum type="arabicPeriod"/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Пытаться выйти через задымленный коридор или лестницу (дым очень токсичен, горячий воздух может также обжечь легкие).</a:t>
            </a:r>
          </a:p>
          <a:p>
            <a:pPr algn="just"/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Опускаться по водосточным трубам и стоякам с помощью простыней и веревок (если в этом нет самой острой необходимости, ведь падение без отсутствия специальных навыков почти всегда неизбежно).</a:t>
            </a:r>
          </a:p>
          <a:p>
            <a:pPr algn="just"/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Прыгать из окна.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43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417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ПОЖАРНАЯ БЕЗОПАСНОСТЬ  В БЫТУ</vt:lpstr>
      <vt:lpstr>Презентация PowerPoint</vt:lpstr>
      <vt:lpstr>Основные причины возникновения пожара в доме или в квартире: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 В БЫТУ</dc:title>
  <dc:creator>PROF1</dc:creator>
  <cp:lastModifiedBy>Иванова Наталья</cp:lastModifiedBy>
  <cp:revision>19</cp:revision>
  <dcterms:created xsi:type="dcterms:W3CDTF">2025-11-12T13:58:39Z</dcterms:created>
  <dcterms:modified xsi:type="dcterms:W3CDTF">2025-12-22T10:52:16Z</dcterms:modified>
</cp:coreProperties>
</file>